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9" r:id="rId2"/>
  </p:sldIdLst>
  <p:sldSz cx="6858000" cy="9906000" type="A4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1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1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1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1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12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32" autoAdjust="0"/>
    <p:restoredTop sz="94660"/>
  </p:normalViewPr>
  <p:slideViewPr>
    <p:cSldViewPr showGuides="1">
      <p:cViewPr varScale="1">
        <p:scale>
          <a:sx n="48" d="100"/>
          <a:sy n="48" d="100"/>
        </p:scale>
        <p:origin x="2472" y="48"/>
      </p:cViewPr>
      <p:guideLst>
        <p:guide orient="horz" pos="5712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1114" cy="46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1" tIns="46876" rIns="93751" bIns="4687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6203" y="0"/>
            <a:ext cx="2961114" cy="46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1" tIns="46876" rIns="93751" bIns="4687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819"/>
            <a:ext cx="2961114" cy="541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1" tIns="46876" rIns="93751" bIns="4687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6203" y="9515819"/>
            <a:ext cx="2961114" cy="541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1" tIns="46876" rIns="93751" bIns="4687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453D52-27EC-408E-8468-8D274D9786B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6ADAD3-3E65-43C1-9B9A-62CF022BCEA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4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493B85-C9EB-4EF7-9AF6-B022914EF8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844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6C302C-866B-4E3E-9FE7-20D384ACAEE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643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FDF061-9A6B-4961-88D7-927DA2F58DB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496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A67FA4-DE00-4DC0-AEFA-6745808EF0B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641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EFBD9-DEB9-47A8-88C2-625E9E52DE4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626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B4AEDD-3D19-4316-85BA-43A125EBF7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635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994929-BA54-4967-990A-1F9F5D0498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03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F2336-3302-4F45-92CE-272C37E8CDF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326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41BAAE-71CF-4E7A-8321-C565D3ACA43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8426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CF362-7D1D-4988-AE21-AD8F653E6AA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650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61A97BB-7708-465D-8433-E2BE94AAC8F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defTabSz="762000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defTabSz="762000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defTabSz="762000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defTabSz="762000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762000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762000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762000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762000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696" y="317387"/>
            <a:ext cx="5517650" cy="6569357"/>
          </a:xfrm>
          <a:prstGeom prst="rect">
            <a:avLst/>
          </a:prstGeom>
          <a:ln w="22225">
            <a:solidFill>
              <a:srgbClr val="0000FF"/>
            </a:solidFill>
          </a:ln>
        </p:spPr>
      </p:pic>
      <p:sp>
        <p:nvSpPr>
          <p:cNvPr id="4" name="Text Box 40"/>
          <p:cNvSpPr txBox="1">
            <a:spLocks noChangeArrowheads="1"/>
          </p:cNvSpPr>
          <p:nvPr/>
        </p:nvSpPr>
        <p:spPr bwMode="auto">
          <a:xfrm>
            <a:off x="2079898" y="56456"/>
            <a:ext cx="2736304" cy="40011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>
            <a:lvl1pPr defTabSz="762000" eaLnBrk="0" hangingPunct="0"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762000" eaLnBrk="0" hangingPunct="0"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762000" eaLnBrk="0" hangingPunct="0"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762000" eaLnBrk="0" hangingPunct="0"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762000" eaLnBrk="0" hangingPunct="0"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2000" b="1" dirty="0">
                <a:solidFill>
                  <a:srgbClr val="FF3300"/>
                </a:solidFill>
                <a:ea typeface="ＦＡ ポップＢ" pitchFamily="81" charset="-128"/>
              </a:rPr>
              <a:t>記入見本</a:t>
            </a:r>
          </a:p>
        </p:txBody>
      </p:sp>
      <p:sp>
        <p:nvSpPr>
          <p:cNvPr id="5" name="Text Box 132"/>
          <p:cNvSpPr txBox="1">
            <a:spLocks noChangeArrowheads="1"/>
          </p:cNvSpPr>
          <p:nvPr/>
        </p:nvSpPr>
        <p:spPr bwMode="auto">
          <a:xfrm>
            <a:off x="734914" y="6928280"/>
            <a:ext cx="5142358" cy="849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 defTabSz="762000" eaLnBrk="0" hangingPunct="0"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762000" eaLnBrk="0" hangingPunct="0"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762000" eaLnBrk="0" hangingPunct="0"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762000" eaLnBrk="0" hangingPunct="0"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762000" eaLnBrk="0" hangingPunct="0"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ja-JP" altLang="en-US" sz="1200" b="1" dirty="0">
                <a:solidFill>
                  <a:srgbClr val="FF0000"/>
                </a:solidFill>
                <a:ea typeface="ＦＡ ポップＢ" pitchFamily="81" charset="-128"/>
              </a:rPr>
              <a:t>■３者が同得点の場合</a:t>
            </a:r>
            <a:r>
              <a:rPr lang="en-US" altLang="ja-JP" sz="1200" b="1" dirty="0">
                <a:solidFill>
                  <a:srgbClr val="FF0000"/>
                </a:solidFill>
                <a:ea typeface="ＦＡ ポップＢ" pitchFamily="81" charset="-128"/>
              </a:rPr>
              <a:t>(</a:t>
            </a:r>
            <a:r>
              <a:rPr lang="ja-JP" altLang="en-US" sz="1200" b="1" dirty="0">
                <a:solidFill>
                  <a:srgbClr val="FF0000"/>
                </a:solidFill>
                <a:latin typeface="ＦＡ ポップＢ" pitchFamily="81" charset="-128"/>
                <a:ea typeface="ＦＡ ポップＢ" pitchFamily="81" charset="-128"/>
              </a:rPr>
              <a:t>上記の場合Ｅ、Ｃ、Ｄの順</a:t>
            </a:r>
            <a:r>
              <a:rPr lang="en-US" altLang="ja-JP" sz="1200" b="1" dirty="0">
                <a:solidFill>
                  <a:srgbClr val="FF0000"/>
                </a:solidFill>
                <a:latin typeface="ＦＡ ポップＢ" pitchFamily="81" charset="-128"/>
                <a:ea typeface="ＦＡ ポップＢ" pitchFamily="81" charset="-128"/>
              </a:rPr>
              <a:t>)</a:t>
            </a:r>
            <a:endParaRPr lang="ja-JP" altLang="en-US" sz="1200" b="1" dirty="0">
              <a:solidFill>
                <a:srgbClr val="FF0000"/>
              </a:solidFill>
              <a:latin typeface="ＦＡ ポップＢ" pitchFamily="81" charset="-128"/>
              <a:ea typeface="ＦＡ ポップＢ" pitchFamily="81" charset="-128"/>
            </a:endParaRPr>
          </a:p>
          <a:p>
            <a:pPr eaLnBrk="1" hangingPunct="1">
              <a:spcBef>
                <a:spcPct val="20000"/>
              </a:spcBef>
            </a:pPr>
            <a:r>
              <a:rPr lang="ja-JP" altLang="en-US" sz="1200" b="1" dirty="0">
                <a:solidFill>
                  <a:srgbClr val="FF0000"/>
                </a:solidFill>
                <a:ea typeface="ＦＡ ポップＢ" pitchFamily="81" charset="-128"/>
              </a:rPr>
              <a:t>　Ｃ、Ｄ、Ｅが同得点時は、</a:t>
            </a:r>
            <a:endParaRPr lang="en-US" altLang="ja-JP" sz="1200" b="1" dirty="0">
              <a:solidFill>
                <a:srgbClr val="FF0000"/>
              </a:solidFill>
              <a:ea typeface="ＦＡ ポップＢ" pitchFamily="81" charset="-128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ja-JP" sz="1200" b="1" dirty="0">
                <a:solidFill>
                  <a:srgbClr val="FF0000"/>
                </a:solidFill>
                <a:ea typeface="ＦＡ ポップＢ" pitchFamily="81" charset="-128"/>
              </a:rPr>
              <a:t> </a:t>
            </a:r>
            <a:r>
              <a:rPr lang="ja-JP" altLang="en-US" sz="1200" b="1" dirty="0">
                <a:solidFill>
                  <a:srgbClr val="FF0000"/>
                </a:solidFill>
                <a:ea typeface="ＦＡ ポップＢ" pitchFamily="81" charset="-128"/>
              </a:rPr>
              <a:t>　ゲーム率</a:t>
            </a:r>
            <a:r>
              <a:rPr lang="en-US" altLang="ja-JP" sz="1200" b="1" dirty="0">
                <a:solidFill>
                  <a:srgbClr val="FF0000"/>
                </a:solidFill>
                <a:latin typeface="ＦＡ ポップＢ" pitchFamily="81" charset="-128"/>
                <a:ea typeface="ＦＡ ポップＢ" pitchFamily="81" charset="-128"/>
              </a:rPr>
              <a:t>(</a:t>
            </a:r>
            <a:r>
              <a:rPr lang="ja-JP" altLang="en-US" sz="1200" b="1" dirty="0">
                <a:solidFill>
                  <a:srgbClr val="FF0000"/>
                </a:solidFill>
                <a:ea typeface="ＦＡ ポップＢ" pitchFamily="81" charset="-128"/>
              </a:rPr>
              <a:t>得</a:t>
            </a:r>
            <a:r>
              <a:rPr lang="en-US" altLang="ja-JP" sz="1200" b="1" dirty="0">
                <a:solidFill>
                  <a:srgbClr val="FF0000"/>
                </a:solidFill>
                <a:latin typeface="ＦＡ ポップＢ" pitchFamily="81" charset="-128"/>
                <a:ea typeface="ＦＡ ポップＢ" pitchFamily="81" charset="-128"/>
              </a:rPr>
              <a:t>÷</a:t>
            </a:r>
            <a:r>
              <a:rPr lang="ja-JP" altLang="en-US" sz="1200" b="1" dirty="0">
                <a:solidFill>
                  <a:srgbClr val="FF0000"/>
                </a:solidFill>
                <a:ea typeface="ＦＡ ポップＢ" pitchFamily="81" charset="-128"/>
              </a:rPr>
              <a:t>失</a:t>
            </a:r>
            <a:r>
              <a:rPr lang="en-US" altLang="ja-JP" sz="1200" b="1" dirty="0">
                <a:solidFill>
                  <a:srgbClr val="FF0000"/>
                </a:solidFill>
                <a:latin typeface="ＦＡ ポップＢ" pitchFamily="81" charset="-128"/>
                <a:ea typeface="ＦＡ ポップＢ" pitchFamily="81" charset="-128"/>
              </a:rPr>
              <a:t>)</a:t>
            </a:r>
            <a:r>
              <a:rPr lang="ja-JP" altLang="en-US" sz="1200" b="1" dirty="0">
                <a:solidFill>
                  <a:srgbClr val="FF0000"/>
                </a:solidFill>
                <a:ea typeface="ＦＡ ポップＢ" pitchFamily="81" charset="-128"/>
              </a:rPr>
              <a:t>で決定、ゲーム率も同率なら得失点率</a:t>
            </a:r>
            <a:r>
              <a:rPr lang="en-US" altLang="ja-JP" sz="1200" b="1" dirty="0">
                <a:solidFill>
                  <a:srgbClr val="FF0000"/>
                </a:solidFill>
                <a:latin typeface="ＦＡ ポップＢ" pitchFamily="81" charset="-128"/>
                <a:ea typeface="ＦＡ ポップＢ" pitchFamily="81" charset="-128"/>
              </a:rPr>
              <a:t>(</a:t>
            </a:r>
            <a:r>
              <a:rPr lang="ja-JP" altLang="en-US" sz="1200" b="1" dirty="0">
                <a:solidFill>
                  <a:srgbClr val="FF0000"/>
                </a:solidFill>
                <a:latin typeface="ＦＡ ポップＢ" pitchFamily="81" charset="-128"/>
                <a:ea typeface="ＦＡ ポップＢ" pitchFamily="81" charset="-128"/>
              </a:rPr>
              <a:t>同</a:t>
            </a:r>
            <a:r>
              <a:rPr lang="en-US" altLang="ja-JP" sz="1200" b="1" dirty="0">
                <a:solidFill>
                  <a:srgbClr val="FF0000"/>
                </a:solidFill>
                <a:latin typeface="ＦＡ ポップＢ" pitchFamily="81" charset="-128"/>
                <a:ea typeface="ＦＡ ポップＢ" pitchFamily="81" charset="-128"/>
              </a:rPr>
              <a:t>)</a:t>
            </a:r>
            <a:r>
              <a:rPr lang="ja-JP" altLang="en-US" sz="1200" b="1" dirty="0">
                <a:solidFill>
                  <a:srgbClr val="FF0000"/>
                </a:solidFill>
                <a:ea typeface="ＦＡ ポップＢ" pitchFamily="81" charset="-128"/>
              </a:rPr>
              <a:t>で決定。</a:t>
            </a:r>
          </a:p>
          <a:p>
            <a:pPr eaLnBrk="1" hangingPunct="1">
              <a:spcBef>
                <a:spcPct val="20000"/>
              </a:spcBef>
            </a:pPr>
            <a:r>
              <a:rPr lang="ja-JP" altLang="en-US" sz="1200" b="1" dirty="0">
                <a:solidFill>
                  <a:srgbClr val="FF0000"/>
                </a:solidFill>
                <a:ea typeface="ＦＡ ポップＢ" pitchFamily="81" charset="-128"/>
              </a:rPr>
              <a:t> 　得点、ゲーム率、得失点率が同じなら、クジで決定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536" y="7874264"/>
            <a:ext cx="5438775" cy="1994388"/>
          </a:xfrm>
          <a:prstGeom prst="rect">
            <a:avLst/>
          </a:prstGeom>
          <a:ln w="22225">
            <a:solidFill>
              <a:schemeClr val="tx1"/>
            </a:solidFill>
          </a:ln>
        </p:spPr>
      </p:pic>
      <p:sp>
        <p:nvSpPr>
          <p:cNvPr id="2" name="四角形: 角を丸くする 1"/>
          <p:cNvSpPr/>
          <p:nvPr/>
        </p:nvSpPr>
        <p:spPr bwMode="auto">
          <a:xfrm>
            <a:off x="609024" y="2432720"/>
            <a:ext cx="5692792" cy="1584176"/>
          </a:xfrm>
          <a:prstGeom prst="roundRect">
            <a:avLst>
              <a:gd name="adj" fmla="val 7065"/>
            </a:avLst>
          </a:prstGeom>
          <a:noFill/>
          <a:ln w="38100" cap="flat" cmpd="sng" algn="ctr">
            <a:solidFill>
              <a:schemeClr val="accent2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7" name="Text Box 132"/>
          <p:cNvSpPr txBox="1">
            <a:spLocks noChangeArrowheads="1"/>
          </p:cNvSpPr>
          <p:nvPr/>
        </p:nvSpPr>
        <p:spPr bwMode="auto">
          <a:xfrm>
            <a:off x="1616426" y="2936776"/>
            <a:ext cx="3600400" cy="24622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defTabSz="762000" eaLnBrk="0" hangingPunct="0"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762000" eaLnBrk="0" hangingPunct="0"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762000" eaLnBrk="0" hangingPunct="0"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762000" eaLnBrk="0" hangingPunct="0"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762000" eaLnBrk="0" hangingPunct="0"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ja-JP" alt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ＦＡ ポップＢ" pitchFamily="81" charset="-128"/>
              </a:rPr>
              <a:t>■２者同点は、その勝者が上位</a:t>
            </a:r>
          </a:p>
        </p:txBody>
      </p:sp>
      <p:sp>
        <p:nvSpPr>
          <p:cNvPr id="8" name="四角形: 角を丸くする 7"/>
          <p:cNvSpPr/>
          <p:nvPr/>
        </p:nvSpPr>
        <p:spPr bwMode="auto">
          <a:xfrm>
            <a:off x="576937" y="4069026"/>
            <a:ext cx="5739887" cy="3785360"/>
          </a:xfrm>
          <a:prstGeom prst="roundRect">
            <a:avLst>
              <a:gd name="adj" fmla="val 3389"/>
            </a:avLst>
          </a:prstGeom>
          <a:noFill/>
          <a:ln w="4445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" name="Text Box 132"/>
          <p:cNvSpPr txBox="1">
            <a:spLocks noChangeArrowheads="1"/>
          </p:cNvSpPr>
          <p:nvPr/>
        </p:nvSpPr>
        <p:spPr bwMode="auto">
          <a:xfrm>
            <a:off x="116632" y="1235528"/>
            <a:ext cx="2952328" cy="8371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defTabSz="762000" eaLnBrk="0" hangingPunct="0"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762000" eaLnBrk="0" hangingPunct="0"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762000" eaLnBrk="0" hangingPunct="0"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762000" eaLnBrk="0" hangingPunct="0"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762000" eaLnBrk="0" hangingPunct="0"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ja-JP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ＦＡ ポップＢ" pitchFamily="81" charset="-128"/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ＦＡ ポップＢ" pitchFamily="81" charset="-128"/>
              </a:rPr>
              <a:t>注意</a:t>
            </a:r>
            <a:r>
              <a:rPr lang="en-US" altLang="ja-JP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ＦＡ ポップＢ" pitchFamily="81" charset="-128"/>
              </a:rPr>
              <a:t>】</a:t>
            </a:r>
            <a:endParaRPr lang="ja-JP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ＦＡ ポップＢ" pitchFamily="81" charset="-128"/>
            </a:endParaRPr>
          </a:p>
          <a:p>
            <a:pPr eaLnBrk="1" hangingPunct="1">
              <a:spcBef>
                <a:spcPct val="20000"/>
              </a:spcBef>
            </a:pPr>
            <a:r>
              <a:rPr lang="ja-JP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ＦＡ ポップＢ" pitchFamily="81" charset="-128"/>
              </a:rPr>
              <a:t>　</a:t>
            </a:r>
            <a:r>
              <a:rPr lang="ja-JP" alt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ＦＡ ポップＢ" pitchFamily="81" charset="-128"/>
              </a:rPr>
              <a:t>３者同点は、３者間の得失</a:t>
            </a:r>
            <a:r>
              <a:rPr lang="ja-JP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ＦＡ ポップＢ" pitchFamily="81" charset="-128"/>
              </a:rPr>
              <a:t>で</a:t>
            </a:r>
          </a:p>
          <a:p>
            <a:pPr eaLnBrk="1" hangingPunct="1">
              <a:spcBef>
                <a:spcPct val="20000"/>
              </a:spcBef>
            </a:pPr>
            <a:r>
              <a:rPr lang="ja-JP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ＦＡ ポップＢ" pitchFamily="81" charset="-128"/>
              </a:rPr>
              <a:t>　</a:t>
            </a:r>
            <a:r>
              <a:rPr lang="ja-JP" alt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ＦＡ ポップＢ" pitchFamily="81" charset="-128"/>
              </a:rPr>
              <a:t>３者以外の得失は関係無し</a:t>
            </a:r>
          </a:p>
        </p:txBody>
      </p:sp>
      <p:cxnSp>
        <p:nvCxnSpPr>
          <p:cNvPr id="11" name="直線矢印コネクタ 10"/>
          <p:cNvCxnSpPr>
            <a:cxnSpLocks/>
          </p:cNvCxnSpPr>
          <p:nvPr/>
        </p:nvCxnSpPr>
        <p:spPr bwMode="auto">
          <a:xfrm>
            <a:off x="688536" y="2114216"/>
            <a:ext cx="1948376" cy="3076858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981291237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2664</TotalTime>
  <Words>34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ＦＡ ポップＢ</vt:lpstr>
      <vt:lpstr>ＭＳ Ｐゴシック</vt:lpstr>
      <vt:lpstr>Times New Roman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みっきぃリーグ記録表</dc:title>
  <dc:creator>三木市卓球協会</dc:creator>
  <cp:lastModifiedBy>塩谷英雄</cp:lastModifiedBy>
  <cp:revision>173</cp:revision>
  <cp:lastPrinted>2017-05-20T08:45:08Z</cp:lastPrinted>
  <dcterms:created xsi:type="dcterms:W3CDTF">1988-01-01T04:34:10Z</dcterms:created>
  <dcterms:modified xsi:type="dcterms:W3CDTF">2017-05-20T08:46:53Z</dcterms:modified>
</cp:coreProperties>
</file>